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
  </p:notesMasterIdLst>
  <p:handoutMasterIdLst>
    <p:handoutMasterId r:id="rId8"/>
  </p:handoutMasterIdLst>
  <p:sldIdLst>
    <p:sldId id="257" r:id="rId5"/>
    <p:sldId id="258" r:id="rId6"/>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336">
          <p15:clr>
            <a:srgbClr val="A4A3A4"/>
          </p15:clr>
        </p15:guide>
        <p15:guide id="5" orient="horz" pos="1920">
          <p15:clr>
            <a:srgbClr val="A4A3A4"/>
          </p15:clr>
        </p15:guide>
        <p15:guide id="6" orient="horz" pos="3984">
          <p15:clr>
            <a:srgbClr val="A4A3A4"/>
          </p15:clr>
        </p15:guide>
        <p15:guide id="7" orient="horz" pos="1152">
          <p15:clr>
            <a:srgbClr val="A4A3A4"/>
          </p15:clr>
        </p15:guide>
        <p15:guide id="8" pos="3839">
          <p15:clr>
            <a:srgbClr val="A4A3A4"/>
          </p15:clr>
        </p15:guide>
        <p15:guide id="9" pos="671">
          <p15:clr>
            <a:srgbClr val="A4A3A4"/>
          </p15:clr>
        </p15:guide>
        <p15:guide id="10" pos="7007">
          <p15:clr>
            <a:srgbClr val="A4A3A4"/>
          </p15:clr>
        </p15:guide>
        <p15:guide id="11" pos="6143">
          <p15:clr>
            <a:srgbClr val="A4A3A4"/>
          </p15:clr>
        </p15:guide>
        <p15:guide id="12" pos="3263">
          <p15:clr>
            <a:srgbClr val="A4A3A4"/>
          </p15:clr>
        </p15:guide>
        <p15:guide id="13" pos="7391">
          <p15:clr>
            <a:srgbClr val="A4A3A4"/>
          </p15:clr>
        </p15:guide>
        <p15:guide id="14" pos="369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8E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86470" autoAdjust="0"/>
  </p:normalViewPr>
  <p:slideViewPr>
    <p:cSldViewPr showGuides="1">
      <p:cViewPr varScale="1">
        <p:scale>
          <a:sx n="108" d="100"/>
          <a:sy n="108" d="100"/>
        </p:scale>
        <p:origin x="456" y="102"/>
      </p:cViewPr>
      <p:guideLst>
        <p:guide orient="horz" pos="2160"/>
        <p:guide orient="horz" pos="1008"/>
        <p:guide orient="horz" pos="3792"/>
        <p:guide orient="horz" pos="336"/>
        <p:guide orient="horz" pos="1920"/>
        <p:guide orient="horz" pos="3984"/>
        <p:guide orient="horz" pos="1152"/>
        <p:guide pos="3839"/>
        <p:guide pos="671"/>
        <p:guide pos="7007"/>
        <p:guide pos="6143"/>
        <p:guide pos="3263"/>
        <p:guide pos="7391"/>
        <p:guide pos="3695"/>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76" d="100"/>
          <a:sy n="76" d="100"/>
        </p:scale>
        <p:origin x="168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CE221E-83ED-4F6C-BA5F-3F9E6FDB6953}" type="datetimeFigureOut">
              <a:rPr lang="en-US"/>
              <a:t>12/12/2022</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4CBEF8-5CDE-472B-839B-B8BB0C881006}" type="slidenum">
              <a:rPr/>
              <a:t>‹#›</a:t>
            </a:fld>
            <a:endParaRP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53E5F-CE67-483C-A264-F17AC70E9CA2}" type="datetimeFigureOut">
              <a:rPr lang="en-US"/>
              <a:t>12/12/2022</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98AFB-CB0D-4DFE-87B9-B4B0D0DE73CD}" type="slidenum">
              <a:rPr/>
              <a:t>‹#›</a:t>
            </a:fld>
            <a:endParaRP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a:t>
            </a:fld>
            <a:endParaRPr lang="en-US" dirty="0"/>
          </a:p>
        </p:txBody>
      </p:sp>
    </p:spTree>
    <p:extLst>
      <p:ext uri="{BB962C8B-B14F-4D97-AF65-F5344CB8AC3E}">
        <p14:creationId xmlns:p14="http://schemas.microsoft.com/office/powerpoint/2010/main" val="2864014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2</a:t>
            </a:fld>
            <a:endParaRPr lang="en-US" dirty="0"/>
          </a:p>
        </p:txBody>
      </p:sp>
    </p:spTree>
    <p:extLst>
      <p:ext uri="{BB962C8B-B14F-4D97-AF65-F5344CB8AC3E}">
        <p14:creationId xmlns:p14="http://schemas.microsoft.com/office/powerpoint/2010/main" val="17939063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4000">
                <a:solidFill>
                  <a:schemeClr val="accent1"/>
                </a:solidFill>
              </a:defRPr>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5" name="Footer Placeholder 4"/>
          <p:cNvSpPr>
            <a:spLocks noGrp="1"/>
          </p:cNvSpPr>
          <p:nvPr>
            <p:ph type="ftr" sz="quarter" idx="11"/>
          </p:nvPr>
        </p:nvSpPr>
        <p:spPr>
          <a:xfrm>
            <a:off x="1065213" y="6432551"/>
            <a:ext cx="5653087" cy="273049"/>
          </a:xfrm>
        </p:spPr>
        <p:txBody>
          <a:bodyPr/>
          <a:lstStyle>
            <a:lvl1pPr>
              <a:defRPr>
                <a:effectLst/>
              </a:defRPr>
            </a:lvl1pPr>
          </a:lstStyle>
          <a:p>
            <a:r>
              <a:rPr lang="en-US" dirty="0"/>
              <a:t>Add a footer</a:t>
            </a:r>
          </a:p>
        </p:txBody>
      </p:sp>
      <p:sp>
        <p:nvSpPr>
          <p:cNvPr id="4" name="Date Placeholder 3"/>
          <p:cNvSpPr>
            <a:spLocks noGrp="1"/>
          </p:cNvSpPr>
          <p:nvPr>
            <p:ph type="dt" sz="half" idx="10"/>
          </p:nvPr>
        </p:nvSpPr>
        <p:spPr>
          <a:xfrm>
            <a:off x="6932612" y="6432551"/>
            <a:ext cx="1371600" cy="273049"/>
          </a:xfrm>
        </p:spPr>
        <p:txBody>
          <a:bodyPr/>
          <a:lstStyle/>
          <a:p>
            <a:fld id="{3E0FA9E5-6744-4841-888F-9E7CC0C2B7EC}" type="datetimeFigureOut">
              <a:rPr lang="en-US" smtClean="0"/>
              <a:t>12/12/2022</a:t>
            </a:fld>
            <a:endParaRPr lang="en-US" dirty="0"/>
          </a:p>
        </p:txBody>
      </p:sp>
      <p:sp>
        <p:nvSpPr>
          <p:cNvPr id="6" name="Slide Number Placeholder 5"/>
          <p:cNvSpPr>
            <a:spLocks noGrp="1"/>
          </p:cNvSpPr>
          <p:nvPr>
            <p:ph type="sldNum" sz="quarter" idx="12"/>
          </p:nvPr>
        </p:nvSpPr>
        <p:spPr>
          <a:xfrm>
            <a:off x="8532812" y="6432551"/>
            <a:ext cx="1219201" cy="273049"/>
          </a:xfrm>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9023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12/12/2022</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5067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12/12/2022</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92563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E0FA9E5-6744-4841-888F-9E7CC0C2B7EC}" type="datetimeFigureOut">
              <a:rPr lang="en-US" smtClean="0"/>
              <a:t>12/12/2022</a:t>
            </a:fld>
            <a:endParaRPr lang="en-US" dirty="0"/>
          </a:p>
        </p:txBody>
      </p:sp>
      <p:sp>
        <p:nvSpPr>
          <p:cNvPr id="7" name="Slide Number Placeholder 6"/>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24050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5211" y="533400"/>
            <a:ext cx="8686802" cy="10668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3E0FA9E5-6744-4841-888F-9E7CC0C2B7EC}" type="datetimeFigureOut">
              <a:rPr lang="en-US" smtClean="0"/>
              <a:t>12/12/2022</a:t>
            </a:fld>
            <a:endParaRPr lang="en-US" dirty="0"/>
          </a:p>
        </p:txBody>
      </p:sp>
      <p:sp>
        <p:nvSpPr>
          <p:cNvPr id="9" name="Slide Number Placeholder 8"/>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30154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3E0FA9E5-6744-4841-888F-9E7CC0C2B7EC}" type="datetimeFigureOut">
              <a:rPr lang="en-US" smtClean="0"/>
              <a:t>12/12/2022</a:t>
            </a:fld>
            <a:endParaRPr lang="en-US" dirty="0"/>
          </a:p>
        </p:txBody>
      </p:sp>
      <p:sp>
        <p:nvSpPr>
          <p:cNvPr id="5" name="Slide Number Placeholder 4"/>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37030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3E0FA9E5-6744-4841-888F-9E7CC0C2B7EC}" type="datetimeFigureOut">
              <a:rPr lang="en-US" smtClean="0"/>
              <a:t>12/12/2022</a:t>
            </a:fld>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08826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E0FA9E5-6744-4841-888F-9E7CC0C2B7EC}" type="datetimeFigureOut">
              <a:rPr lang="en-US" smtClean="0"/>
              <a:t>12/12/2022</a:t>
            </a:fld>
            <a:endParaRPr lang="en-US" dirty="0"/>
          </a:p>
        </p:txBody>
      </p:sp>
      <p:sp>
        <p:nvSpPr>
          <p:cNvPr id="7" name="Slide Number Placeholder 6"/>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0008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57285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12/12/2022</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841477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12/12/2022</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13543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100">
                <a:solidFill>
                  <a:schemeClr val="tx1"/>
                </a:solidFill>
              </a:defRPr>
            </a:lvl1pPr>
          </a:lstStyle>
          <a:p>
            <a:fld id="{3E0FA9E5-6744-4841-888F-9E7CC0C2B7EC}" type="datetimeFigureOut">
              <a:rPr lang="en-US" smtClean="0"/>
              <a:pPr/>
              <a:t>12/12/2022</a:t>
            </a:fld>
            <a:endParaRPr lang="en-US" dirty="0"/>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100">
                <a:solidFill>
                  <a:schemeClr val="tx1"/>
                </a:solidFill>
              </a:defRPr>
            </a:lvl1p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1327670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surveymonkey.com/r/MJ882V5"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845939" y="188640"/>
            <a:ext cx="6696745" cy="1131169"/>
          </a:xfrm>
        </p:spPr>
        <p:txBody>
          <a:bodyPr/>
          <a:lstStyle/>
          <a:p>
            <a:r>
              <a:rPr lang="en-US" dirty="0">
                <a:solidFill>
                  <a:srgbClr val="428E85"/>
                </a:solidFill>
              </a:rPr>
              <a:t>EIANZ </a:t>
            </a:r>
            <a:r>
              <a:rPr lang="en-US" dirty="0">
                <a:solidFill>
                  <a:srgbClr val="428E85"/>
                </a:solidFill>
                <a:highlight>
                  <a:srgbClr val="FFFF00"/>
                </a:highlight>
              </a:rPr>
              <a:t>SEQ </a:t>
            </a:r>
            <a:r>
              <a:rPr lang="en-US" dirty="0">
                <a:solidFill>
                  <a:srgbClr val="428E85"/>
                </a:solidFill>
              </a:rPr>
              <a:t>Mentoring Program 2023 Intake</a:t>
            </a:r>
          </a:p>
        </p:txBody>
      </p:sp>
      <p:sp>
        <p:nvSpPr>
          <p:cNvPr id="5" name="Text Placeholder 2"/>
          <p:cNvSpPr txBox="1">
            <a:spLocks/>
          </p:cNvSpPr>
          <p:nvPr/>
        </p:nvSpPr>
        <p:spPr>
          <a:xfrm>
            <a:off x="1645801" y="1319809"/>
            <a:ext cx="7184915" cy="5133527"/>
          </a:xfrm>
          <a:prstGeom prst="rect">
            <a:avLst/>
          </a:prstGeom>
        </p:spPr>
        <p:txBody>
          <a:bodyPr/>
          <a:lst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a:lstStyle>
          <a:p>
            <a:pPr marL="45720" indent="0" algn="just">
              <a:buNone/>
            </a:pPr>
            <a:r>
              <a:rPr lang="en-AU" sz="1600" dirty="0">
                <a:solidFill>
                  <a:schemeClr val="tx2"/>
                </a:solidFill>
                <a:latin typeface="Franklin Gothic Book" panose="020B0503020102020204" pitchFamily="34" charset="0"/>
                <a:cs typeface="Arial" panose="020B0604020202020204" pitchFamily="34" charset="0"/>
              </a:rPr>
              <a:t>Have you benefited from the guidance of a senior environmental professional during your career? Now is your chance to return the favour and share your experience and knowledge! Or would you like the chance to benefit from the experience and knowledge of a well-established professional in your career journey? Get a jump start with their guidance! </a:t>
            </a:r>
          </a:p>
          <a:p>
            <a:pPr marL="45720" indent="0">
              <a:buNone/>
            </a:pPr>
            <a:r>
              <a:rPr lang="en-AU" sz="1600" dirty="0">
                <a:solidFill>
                  <a:schemeClr val="tx2"/>
                </a:solidFill>
                <a:latin typeface="Franklin Gothic Book" panose="020B0503020102020204" pitchFamily="34" charset="0"/>
                <a:cs typeface="Arial" panose="020B0604020202020204" pitchFamily="34" charset="0"/>
              </a:rPr>
              <a:t>If you are interested in </a:t>
            </a:r>
            <a:r>
              <a:rPr lang="en-AU" sz="1600" strike="sngStrike" dirty="0">
                <a:solidFill>
                  <a:schemeClr val="tx2"/>
                </a:solidFill>
                <a:highlight>
                  <a:srgbClr val="FFFF00"/>
                </a:highlight>
                <a:latin typeface="Franklin Gothic Book" panose="020B0503020102020204" pitchFamily="34" charset="0"/>
                <a:cs typeface="Arial" panose="020B0604020202020204" pitchFamily="34" charset="0"/>
              </a:rPr>
              <a:t>the</a:t>
            </a:r>
            <a:r>
              <a:rPr lang="en-AU" sz="1600" dirty="0">
                <a:solidFill>
                  <a:schemeClr val="tx2"/>
                </a:solidFill>
                <a:latin typeface="Franklin Gothic Book" panose="020B0503020102020204" pitchFamily="34" charset="0"/>
                <a:cs typeface="Arial" panose="020B0604020202020204" pitchFamily="34" charset="0"/>
              </a:rPr>
              <a:t> becoming part of 202</a:t>
            </a:r>
            <a:r>
              <a:rPr lang="en-AU" sz="1600" dirty="0">
                <a:solidFill>
                  <a:schemeClr val="tx2"/>
                </a:solidFill>
                <a:highlight>
                  <a:srgbClr val="FFFF00"/>
                </a:highlight>
                <a:latin typeface="Franklin Gothic Book" panose="020B0503020102020204" pitchFamily="34" charset="0"/>
                <a:cs typeface="Arial" panose="020B0604020202020204" pitchFamily="34" charset="0"/>
              </a:rPr>
              <a:t>3</a:t>
            </a:r>
            <a:r>
              <a:rPr lang="en-AU" sz="1600" strike="sngStrike" dirty="0">
                <a:solidFill>
                  <a:schemeClr val="tx2"/>
                </a:solidFill>
                <a:highlight>
                  <a:srgbClr val="FFFF00"/>
                </a:highlight>
                <a:latin typeface="Franklin Gothic Book" panose="020B0503020102020204" pitchFamily="34" charset="0"/>
                <a:cs typeface="Arial" panose="020B0604020202020204" pitchFamily="34" charset="0"/>
              </a:rPr>
              <a:t>2</a:t>
            </a:r>
            <a:r>
              <a:rPr lang="en-AU" sz="1600" dirty="0">
                <a:solidFill>
                  <a:schemeClr val="tx2"/>
                </a:solidFill>
                <a:latin typeface="Franklin Gothic Book" panose="020B0503020102020204" pitchFamily="34" charset="0"/>
                <a:cs typeface="Arial" panose="020B0604020202020204" pitchFamily="34" charset="0"/>
              </a:rPr>
              <a:t> EIANZ SEQ Division Mentoring Program please register your interest by completing the following survey. </a:t>
            </a:r>
            <a:r>
              <a:rPr lang="en-AU" sz="1600" u="sng" dirty="0">
                <a:solidFill>
                  <a:srgbClr val="0563C1"/>
                </a:solidFill>
                <a:effectLst/>
                <a:latin typeface="Franklin Gothic Book" panose="020B0503020102020204" pitchFamily="34" charset="0"/>
                <a:ea typeface="Calibri" panose="020F0502020204030204" pitchFamily="34" charset="0"/>
              </a:rPr>
              <a:t>**insert link**</a:t>
            </a:r>
            <a:endParaRPr lang="en-AU" sz="1600" dirty="0">
              <a:effectLst/>
              <a:latin typeface="Franklin Gothic Book" panose="020B0503020102020204" pitchFamily="34" charset="0"/>
              <a:ea typeface="Calibri" panose="020F0502020204030204" pitchFamily="34" charset="0"/>
            </a:endParaRPr>
          </a:p>
          <a:p>
            <a:pPr marL="45720" indent="0" algn="just">
              <a:buNone/>
            </a:pPr>
            <a:r>
              <a:rPr lang="en-US" sz="1600" dirty="0">
                <a:solidFill>
                  <a:schemeClr val="tx2"/>
                </a:solidFill>
                <a:latin typeface="Franklin Gothic Book" panose="020B0503020102020204" pitchFamily="34" charset="0"/>
                <a:cs typeface="Arial" panose="020B0604020202020204" pitchFamily="34" charset="0"/>
              </a:rPr>
              <a:t>Mentoring can also be used to gain Career Development Points towards becoming a Certified Environmental Practitioner.</a:t>
            </a:r>
            <a:endParaRPr lang="en-AU" sz="1600" dirty="0">
              <a:solidFill>
                <a:schemeClr val="tx2"/>
              </a:solidFill>
              <a:latin typeface="Franklin Gothic Book" panose="020B0503020102020204" pitchFamily="34" charset="0"/>
              <a:cs typeface="Arial" panose="020B0604020202020204" pitchFamily="34" charset="0"/>
            </a:endParaRPr>
          </a:p>
          <a:p>
            <a:pPr marL="45720" indent="0" algn="just">
              <a:buNone/>
            </a:pPr>
            <a:r>
              <a:rPr lang="en-AU" sz="1600" strike="sngStrike" dirty="0">
                <a:solidFill>
                  <a:schemeClr val="tx2"/>
                </a:solidFill>
                <a:highlight>
                  <a:srgbClr val="FFFF00"/>
                </a:highlight>
                <a:latin typeface="Franklin Gothic Book" panose="020B0503020102020204" pitchFamily="34" charset="0"/>
                <a:cs typeface="Arial" panose="020B0604020202020204" pitchFamily="34" charset="0"/>
              </a:rPr>
              <a:t>In kind sponsorship opportunities available.  </a:t>
            </a:r>
            <a:r>
              <a:rPr lang="en-AU" sz="1600" dirty="0">
                <a:solidFill>
                  <a:schemeClr val="tx2"/>
                </a:solidFill>
                <a:latin typeface="Franklin Gothic Book" panose="020B0503020102020204" pitchFamily="34" charset="0"/>
                <a:cs typeface="Arial" panose="020B0604020202020204" pitchFamily="34" charset="0"/>
              </a:rPr>
              <a:t>A $95 fee will apply to member mentees ($150 for non-members). Mentors can join the program at no cost. </a:t>
            </a:r>
          </a:p>
          <a:p>
            <a:pPr marL="45720" indent="0" algn="just">
              <a:buNone/>
            </a:pPr>
            <a:r>
              <a:rPr lang="en-AU" sz="1600" dirty="0">
                <a:solidFill>
                  <a:schemeClr val="tx2"/>
                </a:solidFill>
                <a:latin typeface="Franklin Gothic Book" panose="020B0503020102020204" pitchFamily="34" charset="0"/>
                <a:cs typeface="Arial" panose="020B0604020202020204" pitchFamily="34" charset="0"/>
              </a:rPr>
              <a:t>The SEQ Mentoring Program in 2023 will include:</a:t>
            </a:r>
          </a:p>
          <a:p>
            <a:pPr marL="45720" indent="0" algn="just">
              <a:spcBef>
                <a:spcPts val="0"/>
              </a:spcBef>
              <a:buNone/>
            </a:pPr>
            <a:r>
              <a:rPr lang="en-AU" sz="1600" dirty="0">
                <a:solidFill>
                  <a:schemeClr val="tx2"/>
                </a:solidFill>
                <a:latin typeface="Franklin Gothic Book" panose="020B0503020102020204" pitchFamily="34" charset="0"/>
                <a:cs typeface="Arial" panose="020B0604020202020204" pitchFamily="34" charset="0"/>
              </a:rPr>
              <a:t>•	A Program kick-off networking event to get you started (scheduled for 	9/03/2023 </a:t>
            </a:r>
            <a:r>
              <a:rPr lang="en-AU" sz="1600" dirty="0">
                <a:solidFill>
                  <a:schemeClr val="tx2"/>
                </a:solidFill>
                <a:highlight>
                  <a:srgbClr val="FFFF00"/>
                </a:highlight>
                <a:latin typeface="Franklin Gothic Book" panose="020B0503020102020204" pitchFamily="34" charset="0"/>
                <a:cs typeface="Arial" panose="020B0604020202020204" pitchFamily="34" charset="0"/>
              </a:rPr>
              <a:t>in Brisbane </a:t>
            </a:r>
            <a:r>
              <a:rPr lang="en-AU" sz="1600" dirty="0">
                <a:solidFill>
                  <a:schemeClr val="tx2"/>
                </a:solidFill>
                <a:latin typeface="Franklin Gothic Book" panose="020B0503020102020204" pitchFamily="34" charset="0"/>
                <a:cs typeface="Arial" panose="020B0604020202020204" pitchFamily="34" charset="0"/>
              </a:rPr>
              <a:t>at 5:30pm </a:t>
            </a:r>
          </a:p>
          <a:p>
            <a:pPr marL="45720" indent="0" algn="just">
              <a:spcBef>
                <a:spcPts val="0"/>
              </a:spcBef>
              <a:buNone/>
            </a:pPr>
            <a:r>
              <a:rPr lang="en-AU" sz="1600" dirty="0">
                <a:solidFill>
                  <a:schemeClr val="tx2"/>
                </a:solidFill>
                <a:latin typeface="Franklin Gothic Book" panose="020B0503020102020204" pitchFamily="34" charset="0"/>
                <a:cs typeface="Arial" panose="020B0604020202020204" pitchFamily="34" charset="0"/>
              </a:rPr>
              <a:t>•	A </a:t>
            </a:r>
            <a:r>
              <a:rPr lang="en-AU" sz="1600" dirty="0">
                <a:solidFill>
                  <a:schemeClr val="tx2"/>
                </a:solidFill>
                <a:highlight>
                  <a:srgbClr val="FFFF00"/>
                </a:highlight>
                <a:latin typeface="Franklin Gothic Book" panose="020B0503020102020204" pitchFamily="34" charset="0"/>
                <a:cs typeface="Arial" panose="020B0604020202020204" pitchFamily="34" charset="0"/>
              </a:rPr>
              <a:t>virtual </a:t>
            </a:r>
            <a:r>
              <a:rPr lang="en-AU" sz="1600" dirty="0">
                <a:solidFill>
                  <a:schemeClr val="tx2"/>
                </a:solidFill>
                <a:latin typeface="Franklin Gothic Book" panose="020B0503020102020204" pitchFamily="34" charset="0"/>
                <a:cs typeface="Arial" panose="020B0604020202020204" pitchFamily="34" charset="0"/>
              </a:rPr>
              <a:t>speed networking event (schedule for 25/05/2023)</a:t>
            </a:r>
          </a:p>
          <a:p>
            <a:pPr marL="45720" indent="0" algn="just">
              <a:spcBef>
                <a:spcPts val="0"/>
              </a:spcBef>
              <a:buNone/>
            </a:pPr>
            <a:r>
              <a:rPr lang="en-AU" sz="1600" dirty="0">
                <a:solidFill>
                  <a:schemeClr val="tx2"/>
                </a:solidFill>
                <a:latin typeface="Franklin Gothic Book" panose="020B0503020102020204" pitchFamily="34" charset="0"/>
                <a:cs typeface="Arial" panose="020B0604020202020204" pitchFamily="34" charset="0"/>
              </a:rPr>
              <a:t>•	Up to six one-on-one mentor-mentee meetings (at times </a:t>
            </a:r>
            <a:r>
              <a:rPr lang="en-AU" sz="1600" dirty="0">
                <a:solidFill>
                  <a:schemeClr val="tx2"/>
                </a:solidFill>
                <a:highlight>
                  <a:srgbClr val="FFFF00"/>
                </a:highlight>
                <a:latin typeface="Franklin Gothic Book" panose="020B0503020102020204" pitchFamily="34" charset="0"/>
                <a:cs typeface="Arial" panose="020B0604020202020204" pitchFamily="34" charset="0"/>
              </a:rPr>
              <a:t>and format</a:t>
            </a:r>
            <a:r>
              <a:rPr lang="en-AU" sz="1600" dirty="0">
                <a:solidFill>
                  <a:schemeClr val="tx2"/>
                </a:solidFill>
                <a:latin typeface="Franklin Gothic Book" panose="020B0503020102020204" pitchFamily="34" charset="0"/>
                <a:cs typeface="Arial" panose="020B0604020202020204" pitchFamily="34" charset="0"/>
              </a:rPr>
              <a:t> arranged 	between pairs)</a:t>
            </a:r>
          </a:p>
          <a:p>
            <a:pPr marL="45720" indent="0" algn="just">
              <a:spcBef>
                <a:spcPts val="0"/>
              </a:spcBef>
              <a:buNone/>
            </a:pPr>
            <a:r>
              <a:rPr lang="en-AU" sz="1600" dirty="0">
                <a:solidFill>
                  <a:schemeClr val="tx2"/>
                </a:solidFill>
                <a:latin typeface="Franklin Gothic Book" panose="020B0503020102020204" pitchFamily="34" charset="0"/>
                <a:cs typeface="Arial" panose="020B0604020202020204" pitchFamily="34" charset="0"/>
              </a:rPr>
              <a:t>•	An end-of-program celebration. (date </a:t>
            </a:r>
            <a:r>
              <a:rPr lang="en-AU" sz="1600" dirty="0">
                <a:solidFill>
                  <a:schemeClr val="tx2"/>
                </a:solidFill>
                <a:highlight>
                  <a:srgbClr val="FFFF00"/>
                </a:highlight>
                <a:latin typeface="Franklin Gothic Book" panose="020B0503020102020204" pitchFamily="34" charset="0"/>
                <a:cs typeface="Arial" panose="020B0604020202020204" pitchFamily="34" charset="0"/>
              </a:rPr>
              <a:t>and location</a:t>
            </a:r>
            <a:r>
              <a:rPr lang="en-AU" sz="1600" dirty="0">
                <a:solidFill>
                  <a:schemeClr val="tx2"/>
                </a:solidFill>
                <a:latin typeface="Franklin Gothic Book" panose="020B0503020102020204" pitchFamily="34" charset="0"/>
                <a:cs typeface="Arial" panose="020B0604020202020204" pitchFamily="34" charset="0"/>
              </a:rPr>
              <a:t> to be confirmed)</a:t>
            </a:r>
          </a:p>
          <a:p>
            <a:pPr marL="45720" indent="0" algn="just">
              <a:buNone/>
            </a:pPr>
            <a:endParaRPr lang="en-AU" dirty="0">
              <a:solidFill>
                <a:schemeClr val="tx2"/>
              </a:solidFill>
              <a:latin typeface="Franklin Gothic Book" panose="020B0503020102020204" pitchFamily="34" charset="0"/>
              <a:cs typeface="Arial" panose="020B060402020202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756" y="188640"/>
            <a:ext cx="1456045" cy="2708920"/>
          </a:xfrm>
          <a:prstGeom prst="rect">
            <a:avLst/>
          </a:prstGeom>
        </p:spPr>
      </p:pic>
    </p:spTree>
    <p:extLst>
      <p:ext uri="{BB962C8B-B14F-4D97-AF65-F5344CB8AC3E}">
        <p14:creationId xmlns:p14="http://schemas.microsoft.com/office/powerpoint/2010/main" val="365812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845939" y="188640"/>
            <a:ext cx="6696745" cy="1131169"/>
          </a:xfrm>
        </p:spPr>
        <p:txBody>
          <a:bodyPr/>
          <a:lstStyle/>
          <a:p>
            <a:r>
              <a:rPr lang="en-US" dirty="0">
                <a:solidFill>
                  <a:srgbClr val="428E85"/>
                </a:solidFill>
              </a:rPr>
              <a:t>EIANZ SEQ Mentoring Program 2023 Intake</a:t>
            </a:r>
          </a:p>
        </p:txBody>
      </p:sp>
      <p:sp>
        <p:nvSpPr>
          <p:cNvPr id="5" name="Text Placeholder 2"/>
          <p:cNvSpPr txBox="1">
            <a:spLocks/>
          </p:cNvSpPr>
          <p:nvPr/>
        </p:nvSpPr>
        <p:spPr>
          <a:xfrm>
            <a:off x="1645801" y="1319809"/>
            <a:ext cx="7184915" cy="5133527"/>
          </a:xfrm>
          <a:prstGeom prst="rect">
            <a:avLst/>
          </a:prstGeom>
        </p:spPr>
        <p:txBody>
          <a:bodyPr/>
          <a:lst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a:lstStyle>
          <a:p>
            <a:pPr marL="45720" indent="0">
              <a:buNone/>
            </a:pPr>
            <a:r>
              <a:rPr lang="en-AU" sz="1600" dirty="0">
                <a:solidFill>
                  <a:schemeClr val="tx2"/>
                </a:solidFill>
                <a:latin typeface="Franklin Gothic Book" panose="020B0503020102020204" pitchFamily="34" charset="0"/>
                <a:cs typeface="Arial" panose="020B0604020202020204" pitchFamily="34" charset="0"/>
              </a:rPr>
              <a:t>Have you benefited from the guidance of a senior environmental professional during your career? Now is your chance to return the favour and share your experience and knowledge! Or would you like the chance to benefit from the experience and knowledge of a well-established professional in your career journey? Get a jump start with their guidance! </a:t>
            </a:r>
          </a:p>
          <a:p>
            <a:pPr marL="45720" indent="0">
              <a:buNone/>
            </a:pPr>
            <a:r>
              <a:rPr lang="en-AU" sz="1600" dirty="0">
                <a:solidFill>
                  <a:schemeClr val="tx2"/>
                </a:solidFill>
                <a:latin typeface="Franklin Gothic Book" panose="020B0503020102020204" pitchFamily="34" charset="0"/>
                <a:cs typeface="Arial" panose="020B0604020202020204" pitchFamily="34" charset="0"/>
              </a:rPr>
              <a:t>If you are interested in becoming part of 2023 EIANZ SEQ Division Mentoring Program please register your interest by completing the </a:t>
            </a:r>
            <a:r>
              <a:rPr lang="en-AU" sz="1600" dirty="0">
                <a:solidFill>
                  <a:schemeClr val="tx2"/>
                </a:solidFill>
                <a:latin typeface="Franklin Gothic Book" panose="020B0503020102020204" pitchFamily="34" charset="0"/>
                <a:cs typeface="Arial" panose="020B0604020202020204" pitchFamily="34" charset="0"/>
                <a:hlinkClick r:id="rId3"/>
              </a:rPr>
              <a:t>following survey →</a:t>
            </a:r>
            <a:endParaRPr lang="en-AU" sz="1600" dirty="0">
              <a:solidFill>
                <a:schemeClr val="tx2"/>
              </a:solidFill>
              <a:latin typeface="Franklin Gothic Book" panose="020B0503020102020204" pitchFamily="34" charset="0"/>
              <a:cs typeface="Arial" panose="020B0604020202020204" pitchFamily="34" charset="0"/>
            </a:endParaRPr>
          </a:p>
          <a:p>
            <a:pPr marL="45720" indent="0">
              <a:buNone/>
            </a:pPr>
            <a:r>
              <a:rPr lang="en-US" sz="1600" dirty="0">
                <a:solidFill>
                  <a:schemeClr val="tx2"/>
                </a:solidFill>
                <a:latin typeface="Franklin Gothic Book" panose="020B0503020102020204" pitchFamily="34" charset="0"/>
                <a:cs typeface="Arial" panose="020B0604020202020204" pitchFamily="34" charset="0"/>
              </a:rPr>
              <a:t>Mentoring can also be used to gain Career Development Points towards becoming a Certified Environmental Practitioner.</a:t>
            </a:r>
            <a:endParaRPr lang="en-AU" sz="1600" dirty="0">
              <a:solidFill>
                <a:schemeClr val="tx2"/>
              </a:solidFill>
              <a:latin typeface="Franklin Gothic Book" panose="020B0503020102020204" pitchFamily="34" charset="0"/>
              <a:cs typeface="Arial" panose="020B0604020202020204" pitchFamily="34" charset="0"/>
            </a:endParaRPr>
          </a:p>
          <a:p>
            <a:pPr marL="45720" indent="0">
              <a:buNone/>
            </a:pPr>
            <a:r>
              <a:rPr lang="en-AU" sz="1600" dirty="0">
                <a:solidFill>
                  <a:schemeClr val="tx2"/>
                </a:solidFill>
                <a:latin typeface="Franklin Gothic Book" panose="020B0503020102020204" pitchFamily="34" charset="0"/>
                <a:cs typeface="Arial" panose="020B0604020202020204" pitchFamily="34" charset="0"/>
              </a:rPr>
              <a:t>A $95 fee will apply to member mentees ($150 for non-members). Mentors can join the program at no cost. </a:t>
            </a:r>
          </a:p>
          <a:p>
            <a:pPr marL="45720" indent="0">
              <a:buNone/>
            </a:pPr>
            <a:r>
              <a:rPr lang="en-AU" sz="1600" dirty="0">
                <a:solidFill>
                  <a:schemeClr val="tx2"/>
                </a:solidFill>
                <a:latin typeface="Franklin Gothic Book" panose="020B0503020102020204" pitchFamily="34" charset="0"/>
                <a:cs typeface="Arial" panose="020B0604020202020204" pitchFamily="34" charset="0"/>
              </a:rPr>
              <a:t>The SEQ Mentoring Program in 2023 will include:</a:t>
            </a:r>
            <a:br>
              <a:rPr lang="en-AU" sz="1600" dirty="0">
                <a:solidFill>
                  <a:schemeClr val="tx2"/>
                </a:solidFill>
                <a:latin typeface="Franklin Gothic Book" panose="020B0503020102020204" pitchFamily="34" charset="0"/>
                <a:cs typeface="Arial" panose="020B0604020202020204" pitchFamily="34" charset="0"/>
              </a:rPr>
            </a:br>
            <a:endParaRPr lang="en-AU" sz="1600" dirty="0">
              <a:solidFill>
                <a:schemeClr val="tx2"/>
              </a:solidFill>
              <a:latin typeface="Franklin Gothic Book" panose="020B0503020102020204" pitchFamily="34" charset="0"/>
              <a:cs typeface="Arial" panose="020B0604020202020204" pitchFamily="34" charset="0"/>
            </a:endParaRPr>
          </a:p>
          <a:p>
            <a:pPr marL="45720" indent="0">
              <a:spcBef>
                <a:spcPts val="0"/>
              </a:spcBef>
              <a:buNone/>
            </a:pPr>
            <a:r>
              <a:rPr lang="en-AU" sz="1600" dirty="0">
                <a:solidFill>
                  <a:schemeClr val="tx2"/>
                </a:solidFill>
                <a:latin typeface="Franklin Gothic Book" panose="020B0503020102020204" pitchFamily="34" charset="0"/>
                <a:cs typeface="Arial" panose="020B0604020202020204" pitchFamily="34" charset="0"/>
              </a:rPr>
              <a:t>•	</a:t>
            </a:r>
            <a:r>
              <a:rPr lang="en-AU" sz="1400" dirty="0">
                <a:solidFill>
                  <a:schemeClr val="tx2"/>
                </a:solidFill>
                <a:latin typeface="Franklin Gothic Book" panose="020B0503020102020204" pitchFamily="34" charset="0"/>
                <a:cs typeface="Arial" panose="020B0604020202020204" pitchFamily="34" charset="0"/>
              </a:rPr>
              <a:t>A program kick-off networking event to get you started (scheduled for 	9/03/2023 in Brisbane at 5:30pm </a:t>
            </a:r>
          </a:p>
          <a:p>
            <a:pPr marL="45720" indent="0">
              <a:spcBef>
                <a:spcPts val="0"/>
              </a:spcBef>
              <a:buNone/>
            </a:pPr>
            <a:r>
              <a:rPr lang="en-AU" sz="1400" dirty="0">
                <a:solidFill>
                  <a:schemeClr val="tx2"/>
                </a:solidFill>
                <a:latin typeface="Franklin Gothic Book" panose="020B0503020102020204" pitchFamily="34" charset="0"/>
                <a:cs typeface="Arial" panose="020B0604020202020204" pitchFamily="34" charset="0"/>
              </a:rPr>
              <a:t>•	A virtual speed networking event (schedule for 25/05/2023)</a:t>
            </a:r>
          </a:p>
          <a:p>
            <a:pPr marL="45720" indent="0">
              <a:spcBef>
                <a:spcPts val="0"/>
              </a:spcBef>
              <a:buNone/>
            </a:pPr>
            <a:r>
              <a:rPr lang="en-AU" sz="1400" dirty="0">
                <a:solidFill>
                  <a:schemeClr val="tx2"/>
                </a:solidFill>
                <a:latin typeface="Franklin Gothic Book" panose="020B0503020102020204" pitchFamily="34" charset="0"/>
                <a:cs typeface="Arial" panose="020B0604020202020204" pitchFamily="34" charset="0"/>
              </a:rPr>
              <a:t>•	Up to six one on one mentor-mentee meetings (at times and format arranged 	between pairs)</a:t>
            </a:r>
          </a:p>
          <a:p>
            <a:pPr marL="45720" indent="0">
              <a:spcBef>
                <a:spcPts val="0"/>
              </a:spcBef>
              <a:buNone/>
            </a:pPr>
            <a:r>
              <a:rPr lang="en-AU" sz="1400" dirty="0">
                <a:solidFill>
                  <a:schemeClr val="tx2"/>
                </a:solidFill>
                <a:latin typeface="Franklin Gothic Book" panose="020B0503020102020204" pitchFamily="34" charset="0"/>
                <a:cs typeface="Arial" panose="020B0604020202020204" pitchFamily="34" charset="0"/>
              </a:rPr>
              <a:t>•	An end-of-program celebration (date and location to be confirmed)</a:t>
            </a:r>
          </a:p>
          <a:p>
            <a:pPr marL="45720" indent="0" algn="just">
              <a:buNone/>
            </a:pPr>
            <a:endParaRPr lang="en-AU" dirty="0">
              <a:solidFill>
                <a:schemeClr val="tx2"/>
              </a:solidFill>
              <a:latin typeface="Franklin Gothic Book" panose="020B05030201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9756" y="188640"/>
            <a:ext cx="1456045" cy="2708920"/>
          </a:xfrm>
          <a:prstGeom prst="rect">
            <a:avLst/>
          </a:prstGeom>
        </p:spPr>
      </p:pic>
    </p:spTree>
    <p:extLst>
      <p:ext uri="{BB962C8B-B14F-4D97-AF65-F5344CB8AC3E}">
        <p14:creationId xmlns:p14="http://schemas.microsoft.com/office/powerpoint/2010/main" val="7090221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Business strategy presentation">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Business strategy presentation.potx" id="{EB0D3B34-B7D6-4C45-8EC6-74593BA23307}" vid="{3C7E45A4-4E96-419A-A06F-C7909FE41FBD}"/>
    </a:ext>
  </a:extLst>
</a:theme>
</file>

<file path=ppt/theme/theme2.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3E1689-1E09-4ADC-A5E7-6718BF79A8A6}">
  <ds:schemaRefs>
    <ds:schemaRef ds:uri="http://schemas.microsoft.com/sharepoint/v3/contenttype/forms"/>
  </ds:schemaRefs>
</ds:datastoreItem>
</file>

<file path=customXml/itemProps2.xml><?xml version="1.0" encoding="utf-8"?>
<ds:datastoreItem xmlns:ds="http://schemas.openxmlformats.org/officeDocument/2006/customXml" ds:itemID="{3FFF1070-8794-47AC-90B7-1F2E078096FF}">
  <ds:schemaRefs>
    <ds:schemaRef ds:uri="http://schemas.openxmlformats.org/package/2006/metadata/core-properties"/>
    <ds:schemaRef ds:uri="http://purl.org/dc/dcmitype/"/>
    <ds:schemaRef ds:uri="http://schemas.microsoft.com/office/2006/documentManagement/types"/>
    <ds:schemaRef ds:uri="a4f35948-e619-41b3-aa29-22878b09cfd2"/>
    <ds:schemaRef ds:uri="http://purl.org/dc/terms/"/>
    <ds:schemaRef ds:uri="http://schemas.microsoft.com/office/infopath/2007/PartnerControls"/>
    <ds:schemaRef ds:uri="http://www.w3.org/XML/1998/namespace"/>
    <ds:schemaRef ds:uri="40262f94-9f35-4ac3-9a90-690165a166b7"/>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7CB30B94-6D3B-4C91-947C-5EB8E8EFFE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Business strategy presentation</Template>
  <TotalTime>1708</TotalTime>
  <Words>421</Words>
  <Application>Microsoft Office PowerPoint</Application>
  <PresentationFormat>Custom</PresentationFormat>
  <Paragraphs>22</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Century Gothic</vt:lpstr>
      <vt:lpstr>Franklin Gothic Book</vt:lpstr>
      <vt:lpstr>Palatino Linotype</vt:lpstr>
      <vt:lpstr>Business strategy presentation</vt:lpstr>
      <vt:lpstr>EIANZ SEQ Mentoring Program 2023 Intake</vt:lpstr>
      <vt:lpstr>EIANZ SEQ Mentoring Program 2023 Intake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EIANZ Mentoring Program 2018 Intake</dc:title>
  <dc:creator>Rebekah Utting</dc:creator>
  <cp:lastModifiedBy>Narelle Mewburn</cp:lastModifiedBy>
  <cp:revision>11</cp:revision>
  <dcterms:created xsi:type="dcterms:W3CDTF">2017-11-12T00:52:03Z</dcterms:created>
  <dcterms:modified xsi:type="dcterms:W3CDTF">2022-12-13T03:49:03Z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74069400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